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92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3" r:id="rId17"/>
    <p:sldId id="277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084933-C13C-483D-86AF-72F7F2EA6D12}">
  <a:tblStyle styleId="{33084933-C13C-483D-86AF-72F7F2EA6D1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E7E7"/>
          </a:solidFill>
        </a:fill>
      </a:tcStyle>
    </a:wholeTbl>
    <a:band1H>
      <a:tcTxStyle/>
      <a:tcStyle>
        <a:tcBdr/>
        <a:fill>
          <a:solidFill>
            <a:srgbClr val="E0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8T18:02:30.809" idx="1">
    <p:pos x="6000" y="0"/>
    <p:text>-Željka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39281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179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slovni slajd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838201" y="533401"/>
            <a:ext cx="8458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aglavlje sekcije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7"/>
          <p:cNvPicPr preferRelativeResize="0"/>
          <p:nvPr/>
        </p:nvPicPr>
        <p:blipFill rotWithShape="1">
          <a:blip r:embed="rId2">
            <a:alphaModFix/>
          </a:blip>
          <a:srcRect l="434" t="422"/>
          <a:stretch/>
        </p:blipFill>
        <p:spPr>
          <a:xfrm>
            <a:off x="0" y="1"/>
            <a:ext cx="12188952" cy="68571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3352800" y="533401"/>
            <a:ext cx="7315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09090"/>
              </a:buClr>
              <a:buSzPts val="2000"/>
              <a:buNone/>
              <a:defRPr sz="2000">
                <a:solidFill>
                  <a:srgbClr val="909090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800"/>
              <a:buNone/>
              <a:defRPr sz="1800">
                <a:solidFill>
                  <a:srgbClr val="909090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600"/>
              <a:buNone/>
              <a:defRPr sz="1600">
                <a:solidFill>
                  <a:srgbClr val="90909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1"/>
          </p:nvPr>
        </p:nvSpPr>
        <p:spPr>
          <a:xfrm>
            <a:off x="1524000" y="1825625"/>
            <a:ext cx="438912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2"/>
          </p:nvPr>
        </p:nvSpPr>
        <p:spPr>
          <a:xfrm>
            <a:off x="6278880" y="1825625"/>
            <a:ext cx="438912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1524000" y="1828802"/>
            <a:ext cx="4389120" cy="79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8C3A"/>
              </a:buClr>
              <a:buSzPts val="2400"/>
              <a:buNone/>
              <a:defRPr sz="2400" b="0">
                <a:solidFill>
                  <a:srgbClr val="398C3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2"/>
          </p:nvPr>
        </p:nvSpPr>
        <p:spPr>
          <a:xfrm>
            <a:off x="1524000" y="2624666"/>
            <a:ext cx="4389120" cy="267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3"/>
          </p:nvPr>
        </p:nvSpPr>
        <p:spPr>
          <a:xfrm>
            <a:off x="6278880" y="1828802"/>
            <a:ext cx="4389120" cy="795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8C3A"/>
              </a:buClr>
              <a:buSzPts val="2400"/>
              <a:buNone/>
              <a:defRPr sz="2400" b="0">
                <a:solidFill>
                  <a:srgbClr val="398C3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4"/>
          </p:nvPr>
        </p:nvSpPr>
        <p:spPr>
          <a:xfrm>
            <a:off x="6278880" y="2624666"/>
            <a:ext cx="4389120" cy="267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4724400" y="1828803"/>
            <a:ext cx="5943600" cy="347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2"/>
          </p:nvPr>
        </p:nvSpPr>
        <p:spPr>
          <a:xfrm>
            <a:off x="1523999" y="1828803"/>
            <a:ext cx="2926080" cy="347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 rot="5400000">
            <a:off x="4358640" y="-1005840"/>
            <a:ext cx="3474720" cy="9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 rot="5400000">
            <a:off x="7283453" y="1920877"/>
            <a:ext cx="4940300" cy="182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 rot="5400000">
            <a:off x="2482850" y="-593724"/>
            <a:ext cx="49403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1">
            <a:alphaModFix/>
          </a:blip>
          <a:srcRect l="525" t="511" r="524" b="2999"/>
          <a:stretch/>
        </p:blipFill>
        <p:spPr>
          <a:xfrm>
            <a:off x="0" y="0"/>
            <a:ext cx="1218882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9829800" cy="108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09801" y="641667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7010400" y="6416678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10600" y="6416678"/>
            <a:ext cx="83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60" r:id="rId8"/>
    <p:sldLayoutId id="2147483661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goluban@skole.h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ctrTitle"/>
          </p:nvPr>
        </p:nvSpPr>
        <p:spPr>
          <a:xfrm>
            <a:off x="1548906" y="2146703"/>
            <a:ext cx="8458200" cy="1776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hr-HR" sz="6000" b="1" dirty="0" smtClean="0">
                <a:latin typeface="+mj-lt"/>
              </a:rPr>
              <a:t>Upis u 1. razred u šk. god. 2021./2022.</a:t>
            </a:r>
            <a:endParaRPr sz="6000" b="1" dirty="0">
              <a:latin typeface="+mj-lt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38201" y="404667"/>
            <a:ext cx="5257800" cy="885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solidFill>
                  <a:schemeClr val="bg2"/>
                </a:solidFill>
                <a:latin typeface="+mj-lt"/>
                <a:sym typeface="Arial"/>
              </a:rPr>
              <a:t>OŠ </a:t>
            </a:r>
            <a:r>
              <a:rPr lang="hr-HR" sz="1800" dirty="0">
                <a:solidFill>
                  <a:schemeClr val="bg2"/>
                </a:solidFill>
                <a:latin typeface="+mj-lt"/>
                <a:sym typeface="Arial"/>
              </a:rPr>
              <a:t>Matije Gupca Gornja </a:t>
            </a:r>
            <a:r>
              <a:rPr lang="hr-HR" sz="1800" dirty="0" smtClean="0">
                <a:solidFill>
                  <a:schemeClr val="bg2"/>
                </a:solidFill>
                <a:latin typeface="+mj-lt"/>
                <a:sym typeface="Arial"/>
              </a:rPr>
              <a:t>Stubica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solidFill>
                  <a:schemeClr val="bg2"/>
                </a:solidFill>
                <a:latin typeface="+mj-lt"/>
              </a:rPr>
              <a:t>Ulica Matije Gupca 2, Gornja Stubica</a:t>
            </a:r>
            <a:endParaRPr lang="hr-HR" sz="1800" dirty="0" smtClean="0">
              <a:solidFill>
                <a:schemeClr val="bg2"/>
              </a:solidFill>
              <a:latin typeface="+mj-lt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zrelost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503123"/>
            <a:ext cx="9144000" cy="4020855"/>
          </a:xfrm>
        </p:spPr>
        <p:txBody>
          <a:bodyPr/>
          <a:lstStyle/>
          <a:p>
            <a:r>
              <a:rPr lang="hr-HR" dirty="0" smtClean="0"/>
              <a:t>Određuje liječnik prilikom sistematskog pregleda </a:t>
            </a:r>
          </a:p>
          <a:p>
            <a:r>
              <a:rPr lang="hr-HR" dirty="0" smtClean="0"/>
              <a:t>Mjerilo </a:t>
            </a:r>
            <a:r>
              <a:rPr lang="hr-HR" dirty="0"/>
              <a:t>djetetova  </a:t>
            </a:r>
            <a:r>
              <a:rPr lang="hr-HR" dirty="0" smtClean="0"/>
              <a:t>zdravlja, </a:t>
            </a:r>
            <a:r>
              <a:rPr lang="hr-HR" dirty="0"/>
              <a:t>uvjet psihičkog i socijalnog zdravlja</a:t>
            </a:r>
          </a:p>
          <a:p>
            <a:r>
              <a:rPr lang="hr-HR" dirty="0"/>
              <a:t>Visina, težina, mišićna snaga, trajni </a:t>
            </a:r>
            <a:r>
              <a:rPr lang="hr-HR" dirty="0" smtClean="0"/>
              <a:t>zubi (važno zbog savladavanja svakodnevnih napora školskog života)</a:t>
            </a:r>
            <a:endParaRPr lang="hr-HR" dirty="0"/>
          </a:p>
          <a:p>
            <a:r>
              <a:rPr lang="hr-HR" dirty="0"/>
              <a:t>Razvoj osjetnih organa, posebno vida i </a:t>
            </a:r>
            <a:r>
              <a:rPr lang="hr-HR" dirty="0" smtClean="0"/>
              <a:t>sluha</a:t>
            </a:r>
          </a:p>
          <a:p>
            <a:r>
              <a:rPr lang="hr-HR" dirty="0" smtClean="0"/>
              <a:t>Prosječna </a:t>
            </a:r>
            <a:r>
              <a:rPr lang="hr-HR" dirty="0"/>
              <a:t>visina 117-120 </a:t>
            </a:r>
            <a:r>
              <a:rPr lang="hr-HR" dirty="0" smtClean="0"/>
              <a:t>cm, prosječna težina: </a:t>
            </a:r>
            <a:r>
              <a:rPr lang="hr-HR" dirty="0" err="1" smtClean="0"/>
              <a:t>cca</a:t>
            </a:r>
            <a:r>
              <a:rPr lang="hr-HR" dirty="0" smtClean="0"/>
              <a:t> 20 </a:t>
            </a:r>
            <a:r>
              <a:rPr lang="hr-HR" dirty="0"/>
              <a:t>kg</a:t>
            </a:r>
          </a:p>
          <a:p>
            <a:r>
              <a:rPr lang="hr-HR" dirty="0" smtClean="0"/>
              <a:t>Omogućava </a:t>
            </a:r>
            <a:r>
              <a:rPr lang="hr-HR" dirty="0"/>
              <a:t>djetetu da lakše uhvati tempo školskog rada, svlada napore, značajan za razvoj njegove ličnosti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Intelektualna zrelost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dirty="0" smtClean="0"/>
              <a:t>Govor</a:t>
            </a:r>
            <a:r>
              <a:rPr lang="hr-HR" sz="1600" dirty="0" smtClean="0"/>
              <a:t>: osnova za razvijanje dječjeg  </a:t>
            </a:r>
            <a:r>
              <a:rPr lang="hr-HR" sz="1600" dirty="0"/>
              <a:t>mišljenja, uvjet komunikacije, učenja, prenošenja </a:t>
            </a:r>
            <a:r>
              <a:rPr lang="hr-HR" sz="1600" dirty="0" smtClean="0"/>
              <a:t>iskustava. Dijete mora biti sposobno izraziti svoje misli i potrebe te razumjeti govor drugih. Govori </a:t>
            </a:r>
            <a:r>
              <a:rPr lang="hr-HR" sz="1600" dirty="0"/>
              <a:t>tečno i </a:t>
            </a:r>
            <a:r>
              <a:rPr lang="hr-HR" sz="1600" dirty="0" smtClean="0"/>
              <a:t>korektno, </a:t>
            </a:r>
            <a:r>
              <a:rPr lang="hr-HR" sz="1600" dirty="0"/>
              <a:t>analiza/sinteza, prepoznaje prvi glas u </a:t>
            </a:r>
            <a:r>
              <a:rPr lang="hr-HR" sz="1600" dirty="0" smtClean="0"/>
              <a:t>riječi</a:t>
            </a:r>
            <a:endParaRPr lang="hr-HR" sz="1600" dirty="0"/>
          </a:p>
          <a:p>
            <a:r>
              <a:rPr lang="hr-HR" sz="1600" b="1" dirty="0" smtClean="0"/>
              <a:t>Pažnja</a:t>
            </a:r>
            <a:r>
              <a:rPr lang="hr-HR" sz="1600" dirty="0" smtClean="0"/>
              <a:t>: 10-15 </a:t>
            </a:r>
            <a:r>
              <a:rPr lang="hr-HR" sz="1600" dirty="0"/>
              <a:t>min (povećavanje s vremenom) – olakšava učenje, pamćenje i lakše spoznavanje</a:t>
            </a:r>
          </a:p>
          <a:p>
            <a:r>
              <a:rPr lang="hr-HR" sz="1600" b="1" dirty="0" smtClean="0"/>
              <a:t>Pamćenje</a:t>
            </a:r>
            <a:r>
              <a:rPr lang="hr-HR" sz="1600" dirty="0" smtClean="0"/>
              <a:t>: ovisi </a:t>
            </a:r>
            <a:r>
              <a:rPr lang="hr-HR" sz="1600" dirty="0"/>
              <a:t>o interesu, aktivnom stavu, uočavanju logičkih veza</a:t>
            </a:r>
          </a:p>
          <a:p>
            <a:r>
              <a:rPr lang="hr-HR" sz="1600" b="1" dirty="0"/>
              <a:t>Logičko </a:t>
            </a:r>
            <a:r>
              <a:rPr lang="hr-HR" sz="1600" b="1" dirty="0" smtClean="0"/>
              <a:t>mišljenje</a:t>
            </a:r>
            <a:r>
              <a:rPr lang="hr-HR" sz="1600" dirty="0" smtClean="0"/>
              <a:t>: stvaranje </a:t>
            </a:r>
            <a:r>
              <a:rPr lang="hr-HR" sz="1600" dirty="0"/>
              <a:t>veza među stvarima i pojavama, apstrakcija, općenitost</a:t>
            </a:r>
          </a:p>
          <a:p>
            <a:r>
              <a:rPr lang="hr-HR" sz="1600" b="1" dirty="0" smtClean="0"/>
              <a:t>Inteligencija</a:t>
            </a:r>
            <a:r>
              <a:rPr lang="hr-HR" sz="1600" dirty="0" smtClean="0"/>
              <a:t>: lingvistička</a:t>
            </a:r>
            <a:r>
              <a:rPr lang="hr-HR" sz="1600" dirty="0"/>
              <a:t>, </a:t>
            </a:r>
            <a:r>
              <a:rPr lang="hr-HR" sz="1600" dirty="0" smtClean="0"/>
              <a:t>logičko-matematička</a:t>
            </a:r>
            <a:r>
              <a:rPr lang="hr-HR" sz="1600" dirty="0"/>
              <a:t>, prostorna, tjelesno-</a:t>
            </a:r>
            <a:r>
              <a:rPr lang="hr-HR" sz="1600" dirty="0" err="1"/>
              <a:t>kinestetička</a:t>
            </a:r>
            <a:r>
              <a:rPr lang="hr-HR" sz="1600" dirty="0"/>
              <a:t>, glazbena, </a:t>
            </a:r>
            <a:r>
              <a:rPr lang="hr-HR" sz="1600" dirty="0" err="1"/>
              <a:t>interpersonalna</a:t>
            </a:r>
            <a:r>
              <a:rPr lang="hr-HR" sz="1600" dirty="0"/>
              <a:t>, </a:t>
            </a:r>
            <a:r>
              <a:rPr lang="hr-HR" sz="1600" dirty="0" err="1" smtClean="0"/>
              <a:t>intrapersonalna</a:t>
            </a:r>
            <a:endParaRPr lang="hr-HR" sz="1600" dirty="0" smtClean="0"/>
          </a:p>
          <a:p>
            <a:r>
              <a:rPr lang="hr-HR" sz="1600" b="1" dirty="0" err="1" smtClean="0"/>
              <a:t>Grafomotorne</a:t>
            </a:r>
            <a:r>
              <a:rPr lang="hr-HR" sz="1600" b="1" dirty="0" smtClean="0"/>
              <a:t> vještine</a:t>
            </a:r>
            <a:endParaRPr lang="hr-HR" sz="16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Emocionalna zrelost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dirty="0"/>
              <a:t>Emocionalna stabilnost i samokontrola – snalaženje u socijalnim </a:t>
            </a:r>
            <a:r>
              <a:rPr lang="hr-HR" sz="1600" dirty="0" smtClean="0"/>
              <a:t>kontaktima</a:t>
            </a:r>
          </a:p>
          <a:p>
            <a:r>
              <a:rPr lang="hr-HR" sz="1600" dirty="0" smtClean="0"/>
              <a:t>Djeca </a:t>
            </a:r>
            <a:r>
              <a:rPr lang="hr-HR" sz="1600" dirty="0"/>
              <a:t>otvoreno iskazuju emocije, kontroliraju ih, pokazuju strahove, bore se za svoja </a:t>
            </a:r>
            <a:r>
              <a:rPr lang="hr-HR" sz="1600" dirty="0" smtClean="0"/>
              <a:t>prava</a:t>
            </a:r>
          </a:p>
          <a:p>
            <a:r>
              <a:rPr lang="hr-HR" sz="1600" dirty="0" smtClean="0"/>
              <a:t>Izložena </a:t>
            </a:r>
            <a:r>
              <a:rPr lang="hr-HR" sz="1600" dirty="0"/>
              <a:t>su vrednovanju, ocjenjivanju, pohvalama </a:t>
            </a:r>
            <a:r>
              <a:rPr lang="hr-HR" sz="1600" dirty="0" smtClean="0"/>
              <a:t>kritikama – prihvatljivo </a:t>
            </a:r>
            <a:r>
              <a:rPr lang="hr-HR" sz="1600" dirty="0"/>
              <a:t>reagirati</a:t>
            </a:r>
          </a:p>
          <a:p>
            <a:r>
              <a:rPr lang="hr-HR" sz="1600" dirty="0"/>
              <a:t>Tolerancija na frustraciju </a:t>
            </a:r>
            <a:r>
              <a:rPr lang="hr-HR" sz="1600" dirty="0" smtClean="0"/>
              <a:t>(što će mu omogućiti da ustraje u učenju i onda kad njemu baš i nije ugodno i zanimljivo)</a:t>
            </a:r>
            <a:endParaRPr lang="hr-HR" sz="1600" dirty="0"/>
          </a:p>
          <a:p>
            <a:r>
              <a:rPr lang="hr-HR" sz="1600" dirty="0" smtClean="0"/>
              <a:t>Prihvatiti uspjeh odnosno neuspjeh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Socijalna zrelost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Povezana sa emocionalnom zrelošću djeteta</a:t>
            </a:r>
          </a:p>
          <a:p>
            <a:r>
              <a:rPr lang="hr-HR" dirty="0"/>
              <a:t>Izlazi iz obiteljske situacije u nove, nepredvidive socijalne situacije (boriti se za sebe); </a:t>
            </a:r>
          </a:p>
          <a:p>
            <a:r>
              <a:rPr lang="hr-HR" dirty="0"/>
              <a:t>Slika o sebi, samopoštovanje</a:t>
            </a:r>
          </a:p>
          <a:p>
            <a:r>
              <a:rPr lang="hr-HR" dirty="0"/>
              <a:t>Usvajanje sustava vrijednosti i ponašanja u okolini, komunikacija, suradnja</a:t>
            </a:r>
          </a:p>
          <a:p>
            <a:r>
              <a:rPr lang="hr-HR" dirty="0"/>
              <a:t>Samostalnost (najviše ovisi o roditelju)</a:t>
            </a:r>
          </a:p>
          <a:p>
            <a:pPr marL="571500" lvl="1" indent="0">
              <a:buNone/>
            </a:pPr>
            <a:r>
              <a:rPr lang="hr-HR" sz="1600" dirty="0" smtClean="0"/>
              <a:t>Ako su djeca navikla da mnoge stvari drugi obavljaju umjesto njih, imat će smanjenu sigurnost u sebe i manji interes za samostalno </a:t>
            </a:r>
            <a:r>
              <a:rPr lang="hr-HR" sz="1600" smtClean="0"/>
              <a:t>izvršavanje zadataka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Karakteristike </a:t>
            </a:r>
            <a:r>
              <a:rPr lang="hr-HR" dirty="0" err="1" smtClean="0"/>
              <a:t>šestgodišnjaka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528175"/>
            <a:ext cx="9144000" cy="4484318"/>
          </a:xfrm>
        </p:spPr>
        <p:txBody>
          <a:bodyPr/>
          <a:lstStyle/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r>
              <a:rPr lang="hr-HR" sz="1800" dirty="0" smtClean="0"/>
              <a:t>Kontrola </a:t>
            </a:r>
            <a:r>
              <a:rPr lang="hr-HR" sz="1800" dirty="0"/>
              <a:t>pražnjena mjehura i crijeva</a:t>
            </a:r>
          </a:p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r>
              <a:rPr lang="hr-HR" sz="1800" dirty="0"/>
              <a:t>Dobro razvijena gruba motorika šake, fina motorika u razvoju</a:t>
            </a:r>
          </a:p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r>
              <a:rPr lang="hr-HR" sz="1800" dirty="0"/>
              <a:t>Pokretljivost i spretnost u najrazličitijim </a:t>
            </a:r>
            <a:r>
              <a:rPr lang="hr-HR" sz="1800" dirty="0" smtClean="0"/>
              <a:t>kretnjama, održavanje ravnoteže</a:t>
            </a:r>
            <a:endParaRPr lang="hr-HR" sz="1800" dirty="0"/>
          </a:p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r>
              <a:rPr lang="hr-HR" sz="1800" dirty="0"/>
              <a:t>Koristi se nožem i vilicom pri jelu</a:t>
            </a:r>
          </a:p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r>
              <a:rPr lang="hr-HR" sz="1800" dirty="0"/>
              <a:t>Koristi se škarama za izrezivanje oblika prema </a:t>
            </a:r>
            <a:r>
              <a:rPr lang="hr-HR" sz="1800" dirty="0" smtClean="0"/>
              <a:t>uzoru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r>
              <a:rPr lang="hr-HR" sz="1800" dirty="0"/>
              <a:t>Može pisati slova i brojke precrtavanjem, iako ne poznaje slova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r>
              <a:rPr lang="hr-HR" sz="1800" dirty="0"/>
              <a:t>Može zapisati svoje ime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r>
              <a:rPr lang="hr-HR" sz="1800" dirty="0"/>
              <a:t>Može kontrolirati pritisak olovke na papiru, olovku drži lagano i bez </a:t>
            </a:r>
            <a:r>
              <a:rPr lang="hr-HR" sz="1800" dirty="0" smtClean="0"/>
              <a:t>grča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r>
              <a:rPr lang="hr-HR" sz="1800" dirty="0"/>
              <a:t>Razlikuje pojmove vremena, točno imenuje </a:t>
            </a:r>
            <a:r>
              <a:rPr lang="hr-HR" sz="1800" dirty="0" smtClean="0"/>
              <a:t>boje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r>
              <a:rPr lang="hr-HR" sz="1800" dirty="0" smtClean="0"/>
              <a:t>Brine </a:t>
            </a:r>
            <a:r>
              <a:rPr lang="hr-HR" sz="1800" dirty="0"/>
              <a:t>o svojim stvarima, poštuje tuđe</a:t>
            </a:r>
          </a:p>
          <a:p>
            <a:pPr marL="342000" indent="-273600">
              <a:lnSpc>
                <a:spcPct val="110000"/>
              </a:lnSpc>
              <a:spcBef>
                <a:spcPts val="800"/>
              </a:spcBef>
            </a:pPr>
            <a:endParaRPr lang="hr-HR" dirty="0"/>
          </a:p>
          <a:p>
            <a:pPr marL="342000" indent="-273600">
              <a:lnSpc>
                <a:spcPct val="130000"/>
              </a:lnSpc>
              <a:spcBef>
                <a:spcPts val="800"/>
              </a:spcBef>
            </a:pP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Za djecu čiji roditelji </a:t>
            </a:r>
            <a:r>
              <a:rPr lang="hr-HR" dirty="0" smtClean="0"/>
              <a:t>traže prijevremeni </a:t>
            </a:r>
            <a:r>
              <a:rPr lang="hr-HR" dirty="0"/>
              <a:t>upis obavezno je psihološko testiranje</a:t>
            </a:r>
          </a:p>
          <a:p>
            <a:endParaRPr lang="hr-HR" dirty="0"/>
          </a:p>
          <a:p>
            <a:r>
              <a:rPr lang="hr-HR" dirty="0"/>
              <a:t>Djeca kojoj je odgođen upis u 1.razred obavezni su pohađati program </a:t>
            </a:r>
            <a:r>
              <a:rPr lang="hr-HR" dirty="0" err="1"/>
              <a:t>predškole</a:t>
            </a:r>
            <a:r>
              <a:rPr lang="hr-HR" dirty="0"/>
              <a:t> u sljedećoj pedagoškoj godini</a:t>
            </a:r>
          </a:p>
          <a:p>
            <a:endParaRPr lang="hr-HR" dirty="0"/>
          </a:p>
          <a:p>
            <a:r>
              <a:rPr lang="hr-HR" dirty="0"/>
              <a:t>Moguć je upis djeteta izvan upisnog područja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 slučaju pitanja ili nejasnoća možete kontaktirati stručnu službu škole: </a:t>
            </a:r>
          </a:p>
          <a:p>
            <a:endParaRPr lang="hr-HR" dirty="0"/>
          </a:p>
          <a:p>
            <a:pPr marL="114300" indent="0">
              <a:buNone/>
            </a:pPr>
            <a:r>
              <a:rPr lang="hr-HR" smtClean="0"/>
              <a:t>Martina </a:t>
            </a:r>
            <a:r>
              <a:rPr lang="hr-HR" dirty="0" err="1"/>
              <a:t>Goluban</a:t>
            </a:r>
            <a:r>
              <a:rPr lang="hr-HR" dirty="0"/>
              <a:t>, stručna suradnica psihologinja</a:t>
            </a:r>
          </a:p>
          <a:p>
            <a:r>
              <a:rPr lang="hr-HR" dirty="0"/>
              <a:t>Mobitel: 099 245 5806</a:t>
            </a:r>
          </a:p>
          <a:p>
            <a:r>
              <a:rPr lang="hr-HR" dirty="0"/>
              <a:t>e-mail: </a:t>
            </a:r>
            <a:r>
              <a:rPr lang="hr-HR" u="sng" dirty="0" err="1">
                <a:hlinkClick r:id="rId2"/>
              </a:rPr>
              <a:t>martina.goluban</a:t>
            </a:r>
            <a:r>
              <a:rPr lang="hr-HR" u="sng" dirty="0">
                <a:hlinkClick r:id="rId2"/>
              </a:rPr>
              <a:t>@</a:t>
            </a:r>
            <a:r>
              <a:rPr lang="hr-HR" u="sng" dirty="0" err="1">
                <a:hlinkClick r:id="rId2"/>
              </a:rPr>
              <a:t>skole.hr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3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081403" y="2217107"/>
            <a:ext cx="5561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7200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798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Prezentacija sadrži sljedeće teme: 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90804" y="1828800"/>
            <a:ext cx="9077195" cy="3474720"/>
          </a:xfrm>
        </p:spPr>
        <p:txBody>
          <a:bodyPr/>
          <a:lstStyle/>
          <a:p>
            <a:pPr indent="-457200" algn="just">
              <a:lnSpc>
                <a:spcPct val="150000"/>
              </a:lnSpc>
              <a:buAutoNum type="arabicPeriod"/>
            </a:pPr>
            <a:r>
              <a:rPr lang="vi-VN" dirty="0"/>
              <a:t>Pravilnik o postupku utvrđivanja psihofizičkog stanja djeteta, učenika te sastavu stručnih povjerenstava</a:t>
            </a:r>
            <a:endParaRPr lang="hr-HR" dirty="0"/>
          </a:p>
          <a:p>
            <a:pPr indent="-457200" algn="just">
              <a:lnSpc>
                <a:spcPct val="150000"/>
              </a:lnSpc>
              <a:buAutoNum type="arabicPeriod"/>
            </a:pPr>
            <a:r>
              <a:rPr lang="vi-VN" dirty="0"/>
              <a:t>Tijek procedure upisa u 1. razred</a:t>
            </a:r>
            <a:endParaRPr lang="hr-HR" dirty="0"/>
          </a:p>
          <a:p>
            <a:pPr indent="-457200" algn="just">
              <a:lnSpc>
                <a:spcPct val="150000"/>
              </a:lnSpc>
              <a:buAutoNum type="arabicPeriod"/>
            </a:pPr>
            <a:r>
              <a:rPr lang="vi-VN" dirty="0"/>
              <a:t>Spremnost za upis u 1. </a:t>
            </a:r>
            <a:r>
              <a:rPr lang="vi-VN" dirty="0" smtClean="0"/>
              <a:t>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Pravilnik o postupku utvrđivanja psihofizičkog stanja djeteta, učenika te sastavu stručnih povjerenstava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448844" y="1590804"/>
            <a:ext cx="9144000" cy="4108537"/>
          </a:xfrm>
        </p:spPr>
        <p:txBody>
          <a:bodyPr/>
          <a:lstStyle/>
          <a:p>
            <a:pPr marL="68580" indent="0">
              <a:lnSpc>
                <a:spcPct val="100000"/>
              </a:lnSpc>
              <a:buNone/>
            </a:pPr>
            <a:r>
              <a:rPr lang="hr-HR" u="sng" dirty="0">
                <a:solidFill>
                  <a:schemeClr val="bg2">
                    <a:lumMod val="50000"/>
                  </a:schemeClr>
                </a:solidFill>
              </a:rPr>
              <a:t>Stručno povjerenstvo škole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Pedagoginja</a:t>
            </a:r>
          </a:p>
          <a:p>
            <a:pPr>
              <a:lnSpc>
                <a:spcPct val="100000"/>
              </a:lnSpc>
            </a:pPr>
            <a:r>
              <a:rPr lang="hr-HR" dirty="0" smtClean="0"/>
              <a:t>Psihologinja</a:t>
            </a:r>
            <a:endParaRPr lang="hr-HR" dirty="0"/>
          </a:p>
          <a:p>
            <a:pPr>
              <a:lnSpc>
                <a:spcPct val="100000"/>
              </a:lnSpc>
            </a:pPr>
            <a:r>
              <a:rPr lang="hr-HR" dirty="0"/>
              <a:t>Razredna učiteljica</a:t>
            </a:r>
          </a:p>
          <a:p>
            <a:pPr>
              <a:lnSpc>
                <a:spcPct val="100000"/>
              </a:lnSpc>
            </a:pPr>
            <a:r>
              <a:rPr lang="hr-HR" dirty="0"/>
              <a:t>Učiteljica defektolog</a:t>
            </a:r>
          </a:p>
          <a:p>
            <a:pPr>
              <a:lnSpc>
                <a:spcPct val="100000"/>
              </a:lnSpc>
            </a:pPr>
            <a:r>
              <a:rPr lang="hr-HR" dirty="0"/>
              <a:t>Učiteljica hrvatskog jezika</a:t>
            </a:r>
          </a:p>
          <a:p>
            <a:pPr>
              <a:lnSpc>
                <a:spcPct val="100000"/>
              </a:lnSpc>
            </a:pPr>
            <a:r>
              <a:rPr lang="hr-HR" dirty="0"/>
              <a:t>Školska liječnica </a:t>
            </a:r>
            <a:r>
              <a:rPr lang="hr-HR" sz="1800" dirty="0"/>
              <a:t>(sistematski pregled i cijepljenje</a:t>
            </a:r>
            <a:r>
              <a:rPr lang="hr-HR" sz="1800" dirty="0" smtClean="0"/>
              <a:t>)</a:t>
            </a:r>
          </a:p>
          <a:p>
            <a:pPr marL="114300" indent="0">
              <a:buNone/>
            </a:pPr>
            <a:r>
              <a:rPr lang="hr-HR" u="sng" dirty="0" smtClean="0">
                <a:solidFill>
                  <a:schemeClr val="bg2">
                    <a:lumMod val="50000"/>
                  </a:schemeClr>
                </a:solidFill>
              </a:rPr>
              <a:t>Stručno </a:t>
            </a:r>
            <a:r>
              <a:rPr lang="hr-HR" u="sng" dirty="0">
                <a:solidFill>
                  <a:schemeClr val="bg2">
                    <a:lumMod val="50000"/>
                  </a:schemeClr>
                </a:solidFill>
              </a:rPr>
              <a:t>povjerenstvo </a:t>
            </a:r>
            <a:r>
              <a:rPr lang="hr-HR" u="sng" dirty="0" smtClean="0">
                <a:solidFill>
                  <a:schemeClr val="bg2">
                    <a:lumMod val="50000"/>
                  </a:schemeClr>
                </a:solidFill>
              </a:rPr>
              <a:t>Upravnog odjela za obrazovanje, kulturu, šport i tehničku kulturu KZŽ, Ispostava Donja Stubica</a:t>
            </a:r>
            <a:endParaRPr lang="hr-HR" u="sng" dirty="0">
              <a:solidFill>
                <a:schemeClr val="bg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hr-HR" sz="1800" dirty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788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Tijek upisa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528175"/>
            <a:ext cx="9144000" cy="4283901"/>
          </a:xfrm>
        </p:spPr>
        <p:txBody>
          <a:bodyPr/>
          <a:lstStyle/>
          <a:p>
            <a:pPr marL="68580" indent="0">
              <a:lnSpc>
                <a:spcPct val="100000"/>
              </a:lnSpc>
              <a:buNone/>
            </a:pPr>
            <a:r>
              <a:rPr lang="hr-HR" sz="1600" b="1" dirty="0" smtClean="0">
                <a:solidFill>
                  <a:schemeClr val="bg2"/>
                </a:solidFill>
              </a:rPr>
              <a:t>1. </a:t>
            </a:r>
            <a:r>
              <a:rPr lang="hr-HR" sz="1600" dirty="0" smtClean="0">
                <a:solidFill>
                  <a:schemeClr val="bg2"/>
                </a:solidFill>
              </a:rPr>
              <a:t>procjena </a:t>
            </a:r>
            <a:r>
              <a:rPr lang="hr-HR" sz="1600" dirty="0">
                <a:solidFill>
                  <a:schemeClr val="bg2"/>
                </a:solidFill>
              </a:rPr>
              <a:t>zrelosti za upis u 1. razred </a:t>
            </a:r>
            <a:r>
              <a:rPr lang="hr-HR" sz="1600" b="1" dirty="0">
                <a:solidFill>
                  <a:schemeClr val="bg2"/>
                </a:solidFill>
              </a:rPr>
              <a:t>pedagoginje i </a:t>
            </a:r>
            <a:r>
              <a:rPr lang="hr-HR" sz="1600" b="1" dirty="0" smtClean="0">
                <a:solidFill>
                  <a:schemeClr val="bg2"/>
                </a:solidFill>
              </a:rPr>
              <a:t>psihologinje </a:t>
            </a:r>
            <a:r>
              <a:rPr lang="hr-HR" sz="1600" dirty="0" smtClean="0">
                <a:solidFill>
                  <a:schemeClr val="bg2"/>
                </a:solidFill>
              </a:rPr>
              <a:t>(za </a:t>
            </a:r>
            <a:r>
              <a:rPr lang="hr-HR" sz="1600" dirty="0">
                <a:solidFill>
                  <a:schemeClr val="bg2"/>
                </a:solidFill>
              </a:rPr>
              <a:t>vrijeme </a:t>
            </a:r>
            <a:r>
              <a:rPr lang="hr-HR" sz="1600" dirty="0" err="1">
                <a:solidFill>
                  <a:schemeClr val="bg2"/>
                </a:solidFill>
              </a:rPr>
              <a:t>predškole</a:t>
            </a:r>
            <a:r>
              <a:rPr lang="hr-HR" sz="1600" dirty="0" smtClean="0">
                <a:solidFill>
                  <a:schemeClr val="bg2"/>
                </a:solidFill>
              </a:rPr>
              <a:t>)</a:t>
            </a:r>
            <a:endParaRPr lang="hr-HR" sz="1600" dirty="0">
              <a:solidFill>
                <a:schemeClr val="bg2"/>
              </a:solidFill>
            </a:endParaRPr>
          </a:p>
          <a:p>
            <a:pPr marL="68580" indent="0">
              <a:lnSpc>
                <a:spcPct val="100000"/>
              </a:lnSpc>
              <a:buNone/>
            </a:pPr>
            <a:r>
              <a:rPr lang="hr-HR" sz="1600" b="1" dirty="0">
                <a:solidFill>
                  <a:schemeClr val="bg2"/>
                </a:solidFill>
              </a:rPr>
              <a:t>2. </a:t>
            </a:r>
            <a:r>
              <a:rPr lang="hr-HR" sz="1600" dirty="0">
                <a:solidFill>
                  <a:schemeClr val="bg2"/>
                </a:solidFill>
              </a:rPr>
              <a:t>pribaviti nalaze </a:t>
            </a:r>
            <a:r>
              <a:rPr lang="hr-HR" sz="1600" b="1" dirty="0">
                <a:solidFill>
                  <a:schemeClr val="bg2"/>
                </a:solidFill>
              </a:rPr>
              <a:t>laboratorijskih pretraga </a:t>
            </a:r>
            <a:r>
              <a:rPr lang="hr-HR" sz="1600" dirty="0">
                <a:solidFill>
                  <a:schemeClr val="bg2"/>
                </a:solidFill>
              </a:rPr>
              <a:t>(prema rasporedu u tablici) i potvrdu stomatologa (</a:t>
            </a:r>
            <a:r>
              <a:rPr lang="hr-HR" sz="1600" b="1" dirty="0">
                <a:solidFill>
                  <a:schemeClr val="bg2"/>
                </a:solidFill>
              </a:rPr>
              <a:t>zubna </a:t>
            </a:r>
            <a:r>
              <a:rPr lang="hr-HR" sz="1600" b="1" dirty="0" smtClean="0">
                <a:solidFill>
                  <a:schemeClr val="bg2"/>
                </a:solidFill>
              </a:rPr>
              <a:t>putovnica</a:t>
            </a:r>
            <a:r>
              <a:rPr lang="hr-HR" sz="1600" dirty="0" smtClean="0">
                <a:solidFill>
                  <a:schemeClr val="bg2"/>
                </a:solidFill>
              </a:rPr>
              <a:t>)</a:t>
            </a:r>
          </a:p>
          <a:p>
            <a:pPr marL="68580" indent="0">
              <a:lnSpc>
                <a:spcPct val="100000"/>
              </a:lnSpc>
              <a:buNone/>
            </a:pPr>
            <a:r>
              <a:rPr lang="hr-HR" sz="1600" b="1" dirty="0" smtClean="0">
                <a:solidFill>
                  <a:schemeClr val="bg2"/>
                </a:solidFill>
              </a:rPr>
              <a:t>3. sistematski </a:t>
            </a:r>
            <a:r>
              <a:rPr lang="hr-HR" sz="1600" b="1" dirty="0">
                <a:solidFill>
                  <a:schemeClr val="bg2"/>
                </a:solidFill>
              </a:rPr>
              <a:t>pregled</a:t>
            </a:r>
            <a:r>
              <a:rPr lang="hr-HR" sz="1600" dirty="0">
                <a:solidFill>
                  <a:schemeClr val="bg2"/>
                </a:solidFill>
              </a:rPr>
              <a:t> kod školske </a:t>
            </a:r>
            <a:r>
              <a:rPr lang="hr-HR" sz="1600" dirty="0" smtClean="0">
                <a:solidFill>
                  <a:schemeClr val="bg2"/>
                </a:solidFill>
              </a:rPr>
              <a:t>liječnice u prostorijama Škole  </a:t>
            </a:r>
            <a:r>
              <a:rPr lang="hr-HR" sz="1600" dirty="0">
                <a:solidFill>
                  <a:schemeClr val="bg2"/>
                </a:solidFill>
              </a:rPr>
              <a:t>(prema rasporedu u tablici</a:t>
            </a:r>
            <a:r>
              <a:rPr lang="hr-HR" sz="1600" dirty="0" smtClean="0">
                <a:solidFill>
                  <a:schemeClr val="bg2"/>
                </a:solidFill>
              </a:rPr>
              <a:t>)</a:t>
            </a:r>
          </a:p>
          <a:p>
            <a:pPr marL="68580" indent="0">
              <a:lnSpc>
                <a:spcPct val="100000"/>
              </a:lnSpc>
              <a:buNone/>
            </a:pPr>
            <a:r>
              <a:rPr lang="hr-HR" sz="1600" b="1" dirty="0" smtClean="0">
                <a:solidFill>
                  <a:schemeClr val="bg2"/>
                </a:solidFill>
              </a:rPr>
              <a:t>4.  </a:t>
            </a:r>
            <a:r>
              <a:rPr lang="hr-HR" sz="1600" dirty="0">
                <a:solidFill>
                  <a:schemeClr val="bg2"/>
                </a:solidFill>
              </a:rPr>
              <a:t>sastanak članova povjerenstva i procjena i mišljenje o psihofizičkom stanju djeteta (Obrasci 3. i 4.a)</a:t>
            </a:r>
          </a:p>
          <a:p>
            <a:pPr marL="68580" indent="0">
              <a:lnSpc>
                <a:spcPct val="100000"/>
              </a:lnSpc>
              <a:buNone/>
            </a:pPr>
            <a:r>
              <a:rPr lang="hr-HR" sz="1600" b="1" dirty="0">
                <a:solidFill>
                  <a:schemeClr val="bg2"/>
                </a:solidFill>
              </a:rPr>
              <a:t>5. </a:t>
            </a:r>
            <a:r>
              <a:rPr lang="hr-HR" sz="1600" dirty="0">
                <a:solidFill>
                  <a:schemeClr val="bg2"/>
                </a:solidFill>
              </a:rPr>
              <a:t>razgovor s roditeljima  koji imaju pravo uvida u mišljenje i prijedlog svakog člana Stručnog povjerenstva škole i upis u 1. razred prema dogovorenom rasporedu</a:t>
            </a:r>
          </a:p>
          <a:p>
            <a:pPr marL="68580" indent="0">
              <a:lnSpc>
                <a:spcPct val="100000"/>
              </a:lnSpc>
              <a:buNone/>
            </a:pPr>
            <a:r>
              <a:rPr lang="hr-HR" sz="1600" b="1" dirty="0">
                <a:solidFill>
                  <a:schemeClr val="bg2"/>
                </a:solidFill>
              </a:rPr>
              <a:t>6. </a:t>
            </a:r>
            <a:r>
              <a:rPr lang="hr-HR" sz="1600" dirty="0">
                <a:solidFill>
                  <a:schemeClr val="bg2"/>
                </a:solidFill>
              </a:rPr>
              <a:t>Čl. 7. st. 2 </a:t>
            </a:r>
            <a:r>
              <a:rPr lang="hr-HR" sz="1600" dirty="0" smtClean="0">
                <a:solidFill>
                  <a:schemeClr val="bg2"/>
                </a:solidFill>
              </a:rPr>
              <a:t>Pravilnika - </a:t>
            </a:r>
            <a:r>
              <a:rPr lang="hr-HR" sz="1600" dirty="0">
                <a:solidFill>
                  <a:schemeClr val="bg2"/>
                </a:solidFill>
              </a:rPr>
              <a:t>Škola će obavijestiti roditelja o psihofizičkom stanju djeteta za upis u 1. razred osnovne škole e-poštom ili pisanim putem (Obrazac </a:t>
            </a:r>
            <a:r>
              <a:rPr lang="hr-HR" sz="1600" dirty="0" smtClean="0">
                <a:solidFill>
                  <a:schemeClr val="bg2"/>
                </a:solidFill>
              </a:rPr>
              <a:t>5)</a:t>
            </a:r>
            <a:endParaRPr lang="hr-HR" sz="1600" dirty="0">
              <a:solidFill>
                <a:schemeClr val="bg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05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Procjena zrelosti kod pedagoginje i defektologinje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 vrijeme </a:t>
            </a:r>
            <a:r>
              <a:rPr lang="hr-HR" dirty="0" err="1" smtClean="0"/>
              <a:t>predškole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>
                <a:solidFill>
                  <a:schemeClr val="bg2"/>
                </a:solidFill>
              </a:rPr>
              <a:t>RIBICE: utorkom i četvrtkom (12:30-15:30)</a:t>
            </a:r>
          </a:p>
          <a:p>
            <a:pPr lvl="1"/>
            <a:r>
              <a:rPr lang="hr-HR" dirty="0" smtClean="0">
                <a:solidFill>
                  <a:schemeClr val="bg2"/>
                </a:solidFill>
              </a:rPr>
              <a:t>LEPTIRIĆI: srijedom i petkom (12:30-15:30)</a:t>
            </a:r>
          </a:p>
          <a:p>
            <a:pPr lvl="1"/>
            <a:r>
              <a:rPr lang="hr-HR" dirty="0">
                <a:solidFill>
                  <a:schemeClr val="bg2"/>
                </a:solidFill>
              </a:rPr>
              <a:t>PODRUČNE </a:t>
            </a:r>
            <a:r>
              <a:rPr lang="hr-HR" dirty="0" smtClean="0">
                <a:solidFill>
                  <a:schemeClr val="bg2"/>
                </a:solidFill>
              </a:rPr>
              <a:t>ŠKOLE  </a:t>
            </a:r>
            <a:r>
              <a:rPr lang="hr-HR" dirty="0">
                <a:solidFill>
                  <a:schemeClr val="bg2"/>
                </a:solidFill>
              </a:rPr>
              <a:t>za vrijeme </a:t>
            </a:r>
            <a:r>
              <a:rPr lang="hr-HR" dirty="0" err="1">
                <a:solidFill>
                  <a:schemeClr val="bg2"/>
                </a:solidFill>
              </a:rPr>
              <a:t>predškole</a:t>
            </a:r>
            <a:r>
              <a:rPr lang="hr-HR" dirty="0">
                <a:solidFill>
                  <a:schemeClr val="bg2"/>
                </a:solidFill>
              </a:rPr>
              <a:t> u područnoj školi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Djeca koja </a:t>
            </a:r>
            <a:r>
              <a:rPr lang="hr-HR" dirty="0" smtClean="0"/>
              <a:t>ne pohađaju </a:t>
            </a:r>
            <a:r>
              <a:rPr lang="hr-HR" dirty="0" err="1" smtClean="0"/>
              <a:t>predškolu</a:t>
            </a:r>
            <a:r>
              <a:rPr lang="hr-HR" dirty="0" smtClean="0"/>
              <a:t>: </a:t>
            </a:r>
            <a:r>
              <a:rPr lang="hr-HR" dirty="0" smtClean="0">
                <a:solidFill>
                  <a:schemeClr val="tx1"/>
                </a:solidFill>
              </a:rPr>
              <a:t>TERMIN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229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Medicinsko-biokemijski </a:t>
            </a:r>
            <a:r>
              <a:rPr lang="hr-HR" dirty="0" smtClean="0"/>
              <a:t>laboratorij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515650"/>
            <a:ext cx="9144000" cy="4647156"/>
          </a:xfrm>
        </p:spPr>
        <p:txBody>
          <a:bodyPr/>
          <a:lstStyle/>
          <a:p>
            <a:r>
              <a:rPr lang="hr-HR" dirty="0" smtClean="0"/>
              <a:t>Laboratorijski </a:t>
            </a:r>
            <a:r>
              <a:rPr lang="hr-HR" u="sng" dirty="0" smtClean="0"/>
              <a:t>nalaz krvi i urina test trakom  </a:t>
            </a:r>
            <a:r>
              <a:rPr lang="hr-HR" sz="1600" dirty="0" smtClean="0"/>
              <a:t>(ako dijete posjeduje laboratorijski nalaz koji nije stariji od 6 mjeseci ne treba vaditi novi) </a:t>
            </a:r>
          </a:p>
          <a:p>
            <a:r>
              <a:rPr lang="hr-HR" dirty="0" smtClean="0"/>
              <a:t>Laboratorijske pretrage provodi medicinsko-biokemijski laboratorij prema sjedištu ordinacije izabranog liječnika djeteta – u tom slučaju</a:t>
            </a:r>
            <a:r>
              <a:rPr lang="hr-HR" dirty="0"/>
              <a:t> </a:t>
            </a:r>
            <a:r>
              <a:rPr lang="hr-HR" u="sng" dirty="0"/>
              <a:t>bez </a:t>
            </a:r>
            <a:r>
              <a:rPr lang="hr-HR" u="sng" dirty="0" smtClean="0"/>
              <a:t>uputnice, samo </a:t>
            </a:r>
            <a:r>
              <a:rPr lang="hr-HR" u="sng" dirty="0"/>
              <a:t>sa zdravstvenom </a:t>
            </a:r>
            <a:r>
              <a:rPr lang="hr-HR" u="sng" dirty="0" smtClean="0"/>
              <a:t>iskaznicom</a:t>
            </a:r>
          </a:p>
          <a:p>
            <a:r>
              <a:rPr lang="hr-HR" dirty="0" smtClean="0"/>
              <a:t>Medicinsko-biokemijski laboratorij u </a:t>
            </a:r>
            <a:r>
              <a:rPr lang="hr-HR" dirty="0" err="1" smtClean="0"/>
              <a:t>Oroslavju</a:t>
            </a:r>
            <a:r>
              <a:rPr lang="hr-HR" dirty="0" smtClean="0"/>
              <a:t>: subotom od 7:00 do 8:00 h </a:t>
            </a:r>
            <a:r>
              <a:rPr lang="hr-HR" u="sng" dirty="0" smtClean="0"/>
              <a:t>prema rasporedu</a:t>
            </a:r>
            <a:r>
              <a:rPr lang="hr-HR" dirty="0" smtClean="0"/>
              <a:t>. </a:t>
            </a:r>
            <a:r>
              <a:rPr lang="hr-HR" dirty="0"/>
              <a:t>N</a:t>
            </a:r>
            <a:r>
              <a:rPr lang="hr-HR" dirty="0" smtClean="0"/>
              <a:t>alazi </a:t>
            </a:r>
            <a:r>
              <a:rPr lang="hr-HR" dirty="0"/>
              <a:t>se podižu u radno vrijeme </a:t>
            </a:r>
            <a:r>
              <a:rPr lang="hr-HR" dirty="0" smtClean="0"/>
              <a:t>laboratorija</a:t>
            </a:r>
          </a:p>
          <a:p>
            <a:r>
              <a:rPr lang="hr-HR" dirty="0" smtClean="0"/>
              <a:t>Roditelji </a:t>
            </a:r>
            <a:r>
              <a:rPr lang="hr-HR" dirty="0"/>
              <a:t>djeteta koji nemaju obiteljskog liječnika  kojeg pokriva  </a:t>
            </a:r>
            <a:r>
              <a:rPr lang="hr-HR" dirty="0" smtClean="0"/>
              <a:t>                  laboratorij </a:t>
            </a:r>
            <a:r>
              <a:rPr lang="hr-HR" dirty="0"/>
              <a:t>u </a:t>
            </a:r>
            <a:r>
              <a:rPr lang="hr-HR" dirty="0" err="1"/>
              <a:t>Oroslavju</a:t>
            </a:r>
            <a:r>
              <a:rPr lang="hr-HR" dirty="0"/>
              <a:t>- UPUTNICA!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457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školske liječnice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63671" y="1490597"/>
            <a:ext cx="10104329" cy="4371584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 prostorijama Škole: 24.,25. 29., 30., 31. 3. 2021. </a:t>
            </a:r>
          </a:p>
          <a:p>
            <a:r>
              <a:rPr lang="hr-HR" u="sng" dirty="0" smtClean="0">
                <a:solidFill>
                  <a:schemeClr val="bg2">
                    <a:lumMod val="50000"/>
                  </a:schemeClr>
                </a:solidFill>
              </a:rPr>
              <a:t>Na </a:t>
            </a:r>
            <a:r>
              <a:rPr lang="hr-HR" u="sng" dirty="0">
                <a:solidFill>
                  <a:schemeClr val="bg2">
                    <a:lumMod val="50000"/>
                  </a:schemeClr>
                </a:solidFill>
              </a:rPr>
              <a:t>pregled je potrebno donijeti: </a:t>
            </a:r>
            <a:endParaRPr lang="hr-HR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hr-HR" sz="1600" b="1" dirty="0" smtClean="0">
                <a:solidFill>
                  <a:schemeClr val="bg2">
                    <a:lumMod val="50000"/>
                  </a:schemeClr>
                </a:solidFill>
              </a:rPr>
              <a:t>	      </a:t>
            </a:r>
            <a:r>
              <a:rPr lang="hr-HR" sz="1600" b="1" dirty="0" smtClean="0"/>
              <a:t>zdravstvenu </a:t>
            </a:r>
            <a:r>
              <a:rPr lang="hr-HR" sz="1600" b="1" dirty="0"/>
              <a:t>iskaznicu </a:t>
            </a:r>
            <a:r>
              <a:rPr lang="hr-HR" sz="1600" b="1" dirty="0" smtClean="0"/>
              <a:t>djeteta</a:t>
            </a:r>
            <a:endParaRPr lang="hr-HR" sz="1600" dirty="0"/>
          </a:p>
          <a:p>
            <a:pPr marL="114300" lvl="0" indent="0">
              <a:buNone/>
            </a:pPr>
            <a:r>
              <a:rPr lang="hr-HR" sz="1600" b="1" dirty="0" smtClean="0"/>
              <a:t>	     </a:t>
            </a:r>
            <a:r>
              <a:rPr lang="hr-HR" sz="1600" b="1" dirty="0" err="1" smtClean="0"/>
              <a:t>cijepnu</a:t>
            </a:r>
            <a:r>
              <a:rPr lang="hr-HR" sz="1600" b="1" dirty="0" smtClean="0"/>
              <a:t> </a:t>
            </a:r>
            <a:r>
              <a:rPr lang="hr-HR" sz="1600" b="1" dirty="0"/>
              <a:t>iskaznicu djeteta</a:t>
            </a:r>
            <a:endParaRPr lang="hr-HR" sz="1600" dirty="0"/>
          </a:p>
          <a:p>
            <a:pPr marL="114300" lvl="0" indent="0">
              <a:buNone/>
            </a:pPr>
            <a:r>
              <a:rPr lang="hr-HR" sz="1600" dirty="0" smtClean="0"/>
              <a:t>	     (</a:t>
            </a:r>
            <a:r>
              <a:rPr lang="hr-HR" sz="1600" dirty="0"/>
              <a:t>ako imate) preslike bilo kakve </a:t>
            </a:r>
            <a:r>
              <a:rPr lang="hr-HR" sz="1600" b="1" dirty="0"/>
              <a:t>medicinske dokumentacije</a:t>
            </a:r>
            <a:r>
              <a:rPr lang="hr-HR" sz="1600" dirty="0"/>
              <a:t> </a:t>
            </a:r>
            <a:r>
              <a:rPr lang="hr-HR" sz="1600" b="1" dirty="0"/>
              <a:t>djeteta</a:t>
            </a:r>
            <a:r>
              <a:rPr lang="hr-HR" sz="1600" dirty="0"/>
              <a:t> (specijalističke liječničke nalaze, mišljenja psihologa, logopeda i sl., povijest bolesti u slučaju kroničnog oboljenja, rješenje o tjelesnom oštećenju itd.) </a:t>
            </a:r>
          </a:p>
          <a:p>
            <a:pPr marL="114300" lvl="0" indent="0">
              <a:buNone/>
            </a:pPr>
            <a:r>
              <a:rPr lang="hr-HR" sz="1600" dirty="0" smtClean="0"/>
              <a:t>	      ispunjen </a:t>
            </a:r>
            <a:r>
              <a:rPr lang="hr-HR" sz="1600" b="1" dirty="0"/>
              <a:t>UPITNI LISTIĆ</a:t>
            </a:r>
            <a:r>
              <a:rPr lang="hr-HR" sz="1600" dirty="0"/>
              <a:t>  za zdravstveni pregled djeteta radi upisa u 1.razred osnovne škole (u prilogu ovog dopisa) </a:t>
            </a:r>
          </a:p>
          <a:p>
            <a:pPr marL="114300" lvl="0" indent="0">
              <a:buNone/>
            </a:pPr>
            <a:r>
              <a:rPr lang="hr-HR" sz="1600" dirty="0" smtClean="0"/>
              <a:t>	      nalaze </a:t>
            </a:r>
            <a:r>
              <a:rPr lang="hr-HR" sz="1600" b="1" dirty="0"/>
              <a:t>laboratorijskih pretraga</a:t>
            </a:r>
            <a:endParaRPr lang="hr-HR" sz="1600" dirty="0"/>
          </a:p>
          <a:p>
            <a:pPr marL="114300" lvl="0" indent="0">
              <a:buNone/>
            </a:pPr>
            <a:r>
              <a:rPr lang="hr-HR" sz="1600" b="1" dirty="0" smtClean="0"/>
              <a:t>	      zubnu </a:t>
            </a:r>
            <a:r>
              <a:rPr lang="hr-HR" sz="1600" b="1" dirty="0"/>
              <a:t>putovnicu djeteta</a:t>
            </a:r>
            <a:endParaRPr lang="hr-HR" sz="1600" dirty="0"/>
          </a:p>
          <a:p>
            <a:pPr marL="114300" lvl="0" indent="0">
              <a:buNone/>
            </a:pPr>
            <a:r>
              <a:rPr lang="hr-HR" sz="1600" b="1" dirty="0" smtClean="0"/>
              <a:t>	      jednu </a:t>
            </a:r>
            <a:r>
              <a:rPr lang="hr-HR" sz="1600" b="1" dirty="0"/>
              <a:t>drvenu olovku</a:t>
            </a:r>
            <a:endParaRPr lang="hr-HR" sz="1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419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kod stomatologa – ZUBNA PUTOVNICA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800" b="1" dirty="0"/>
              <a:t>Ordinacija dentalne medicine </a:t>
            </a:r>
            <a:r>
              <a:rPr lang="hr-HR" sz="1800" b="1" dirty="0" smtClean="0"/>
              <a:t>u Gornjoj Stubici</a:t>
            </a:r>
          </a:p>
          <a:p>
            <a:pPr marL="114300" indent="0">
              <a:buNone/>
            </a:pPr>
            <a:r>
              <a:rPr lang="hr-HR" sz="1800" b="1" dirty="0" err="1" smtClean="0">
                <a:solidFill>
                  <a:schemeClr val="bg2"/>
                </a:solidFill>
              </a:rPr>
              <a:t>mr.sc</a:t>
            </a:r>
            <a:r>
              <a:rPr lang="hr-HR" sz="1800" b="1" dirty="0">
                <a:solidFill>
                  <a:schemeClr val="bg2"/>
                </a:solidFill>
              </a:rPr>
              <a:t>. Alen </a:t>
            </a:r>
            <a:r>
              <a:rPr lang="hr-HR" sz="1800" b="1" dirty="0" err="1">
                <a:solidFill>
                  <a:schemeClr val="bg2"/>
                </a:solidFill>
              </a:rPr>
              <a:t>Ahmetović</a:t>
            </a:r>
            <a:r>
              <a:rPr lang="hr-HR" sz="1800" b="1" dirty="0">
                <a:solidFill>
                  <a:schemeClr val="bg2"/>
                </a:solidFill>
              </a:rPr>
              <a:t> dr. </a:t>
            </a:r>
            <a:r>
              <a:rPr lang="hr-HR" sz="1800" b="1" dirty="0" err="1">
                <a:solidFill>
                  <a:schemeClr val="bg2"/>
                </a:solidFill>
              </a:rPr>
              <a:t>dent</a:t>
            </a:r>
            <a:r>
              <a:rPr lang="hr-HR" sz="1800" b="1" dirty="0">
                <a:solidFill>
                  <a:schemeClr val="bg2"/>
                </a:solidFill>
              </a:rPr>
              <a:t>. med</a:t>
            </a:r>
            <a:r>
              <a:rPr lang="hr-HR" sz="1800" b="1" dirty="0" smtClean="0">
                <a:solidFill>
                  <a:schemeClr val="bg2"/>
                </a:solidFill>
              </a:rPr>
              <a:t>.</a:t>
            </a:r>
          </a:p>
          <a:p>
            <a:pPr marL="114300" indent="0">
              <a:buNone/>
            </a:pPr>
            <a:r>
              <a:rPr lang="hr-HR" sz="1800" b="1" dirty="0" smtClean="0">
                <a:solidFill>
                  <a:schemeClr val="bg2"/>
                </a:solidFill>
              </a:rPr>
              <a:t>Termini:  11.3.  prijepodne</a:t>
            </a:r>
          </a:p>
          <a:p>
            <a:pPr marL="114300" indent="0">
              <a:buNone/>
            </a:pPr>
            <a:r>
              <a:rPr lang="hr-HR" sz="1800" b="1" dirty="0">
                <a:solidFill>
                  <a:schemeClr val="bg2"/>
                </a:solidFill>
              </a:rPr>
              <a:t>	</a:t>
            </a:r>
            <a:r>
              <a:rPr lang="hr-HR" sz="1800" b="1" dirty="0" smtClean="0">
                <a:solidFill>
                  <a:schemeClr val="bg2"/>
                </a:solidFill>
              </a:rPr>
              <a:t>   12.3. od 13 do 18h</a:t>
            </a:r>
          </a:p>
          <a:p>
            <a:pPr marL="114300" indent="0">
              <a:buNone/>
            </a:pPr>
            <a:r>
              <a:rPr lang="hr-HR" sz="1800" b="1" dirty="0">
                <a:solidFill>
                  <a:schemeClr val="bg2"/>
                </a:solidFill>
              </a:rPr>
              <a:t> </a:t>
            </a:r>
            <a:r>
              <a:rPr lang="hr-HR" sz="1800" b="1" dirty="0" smtClean="0">
                <a:solidFill>
                  <a:schemeClr val="bg2"/>
                </a:solidFill>
              </a:rPr>
              <a:t>               15.3. od 13 do 16 h</a:t>
            </a:r>
          </a:p>
          <a:p>
            <a:pPr marL="114300" indent="0">
              <a:buNone/>
            </a:pPr>
            <a:r>
              <a:rPr lang="hr-HR" sz="1800" b="1" dirty="0">
                <a:solidFill>
                  <a:schemeClr val="bg2"/>
                </a:solidFill>
              </a:rPr>
              <a:t> </a:t>
            </a:r>
            <a:r>
              <a:rPr lang="hr-HR" sz="1800" b="1" dirty="0" smtClean="0">
                <a:solidFill>
                  <a:schemeClr val="bg2"/>
                </a:solidFill>
              </a:rPr>
              <a:t>               16.3. od 8 do 12h</a:t>
            </a:r>
            <a:endParaRPr lang="hr-HR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4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Spremnost za upis u 1. razred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3933173"/>
          </a:xfrm>
        </p:spPr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hr-HR" dirty="0" smtClean="0"/>
              <a:t>Što se procjenjuje? 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Tjelesna zrelost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Intelektualna </a:t>
            </a:r>
            <a:r>
              <a:rPr lang="hr-HR" dirty="0"/>
              <a:t>zrelost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Emocionalna zrelost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Socijalna </a:t>
            </a:r>
            <a:r>
              <a:rPr lang="hr-HR" dirty="0"/>
              <a:t>zrelost – odnos prema drugima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Kulturne, higijenske i radne navike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2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jeca 16 x 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908</Words>
  <Application>Microsoft Office PowerPoint</Application>
  <PresentationFormat>Prilagođeno</PresentationFormat>
  <Paragraphs>110</Paragraphs>
  <Slides>17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Djeca 16 x 9</vt:lpstr>
      <vt:lpstr>Upis u 1. razred u šk. god. 2021./2022.</vt:lpstr>
      <vt:lpstr>Prezentacija sadrži sljedeće teme: </vt:lpstr>
      <vt:lpstr>Pravilnik o postupku utvrđivanja psihofizičkog stanja djeteta, učenika te sastavu stručnih povjerenstava</vt:lpstr>
      <vt:lpstr>Tijek upisa</vt:lpstr>
      <vt:lpstr>Procjena zrelosti kod pedagoginje i defektologinje</vt:lpstr>
      <vt:lpstr>Medicinsko-biokemijski laboratorij</vt:lpstr>
      <vt:lpstr>Pregled školske liječnice</vt:lpstr>
      <vt:lpstr>Pregled kod stomatologa – ZUBNA PUTOVNICA</vt:lpstr>
      <vt:lpstr>Spremnost za upis u 1. razred</vt:lpstr>
      <vt:lpstr>Tjelesna zrelost</vt:lpstr>
      <vt:lpstr>Intelektualna zrelost</vt:lpstr>
      <vt:lpstr>Emocionalna zrelost</vt:lpstr>
      <vt:lpstr>Socijalna zrelost</vt:lpstr>
      <vt:lpstr>Karakteristike šestgodišnjaka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projektni sastanak sudionika Reception projekta u Danskoj</dc:title>
  <dc:creator>Željka</dc:creator>
  <cp:lastModifiedBy>Učionica</cp:lastModifiedBy>
  <cp:revision>26</cp:revision>
  <dcterms:modified xsi:type="dcterms:W3CDTF">2021-02-03T06:47:05Z</dcterms:modified>
</cp:coreProperties>
</file>